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7"/>
  </p:notesMasterIdLst>
  <p:sldIdLst>
    <p:sldId id="256" r:id="rId2"/>
    <p:sldId id="290" r:id="rId3"/>
    <p:sldId id="287" r:id="rId4"/>
    <p:sldId id="292" r:id="rId5"/>
    <p:sldId id="264" r:id="rId6"/>
  </p:sldIdLst>
  <p:sldSz cx="18288000" cy="10287000"/>
  <p:notesSz cx="6858000" cy="9144000"/>
  <p:embeddedFontLst>
    <p:embeddedFont>
      <p:font typeface="Montserrat Semi-Bold Bold" charset="-52"/>
      <p:regular r:id="rId8"/>
    </p:embeddedFont>
    <p:embeddedFont>
      <p:font typeface="Century Gothic" pitchFamily="34" charset="0"/>
      <p:regular r:id="rId9"/>
      <p:bold r:id="rId10"/>
      <p:italic r:id="rId11"/>
      <p:boldItalic r:id="rId12"/>
    </p:embeddedFont>
    <p:embeddedFont>
      <p:font typeface="Constantia" pitchFamily="18" charset="0"/>
      <p:regular r:id="rId13"/>
      <p:bold r:id="rId14"/>
      <p:italic r:id="rId15"/>
      <p:boldItalic r:id="rId16"/>
    </p:embeddedFont>
    <p:embeddedFont>
      <p:font typeface="Tahoma" pitchFamily="34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DCE6F2"/>
    <a:srgbClr val="31859C"/>
    <a:srgbClr val="DBEEF4"/>
    <a:srgbClr val="03113F"/>
    <a:srgbClr val="05445E"/>
    <a:srgbClr val="EBFDFF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636" y="570"/>
      </p:cViewPr>
      <p:guideLst>
        <p:guide orient="horz" pos="2160"/>
        <p:guide orient="horz" pos="3288"/>
        <p:guide pos="288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77732047166958"/>
          <c:y val="0"/>
          <c:w val="0.65802621049490329"/>
          <c:h val="0.679481095397579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64266933303707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19,2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032-4433-9ACD-5FDD398D6E37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DCE6F2"/>
                      </a:solidFill>
                    </a:defRPr>
                  </a:pPr>
                  <a:endParaRPr lang="ru-RU"/>
                </a:p>
              </c:txPr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Угля,
млн тонн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32-4433-9ACD-5FDD398D6E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93661815353851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20,1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032-4433-9ACD-5FDD398D6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DCE6F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Угля,
млн тонн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32-4433-9ACD-5FDD398D6E37}"/>
            </c:ext>
          </c:extLst>
        </c:ser>
        <c:dLbls/>
        <c:gapWidth val="0"/>
        <c:axId val="178125440"/>
        <c:axId val="108802432"/>
      </c:barChart>
      <c:catAx>
        <c:axId val="178125440"/>
        <c:scaling>
          <c:orientation val="minMax"/>
        </c:scaling>
        <c:axPos val="l"/>
        <c:numFmt formatCode="General" sourceLinked="0"/>
        <c:tickLblPos val="high"/>
        <c:crossAx val="108802432"/>
        <c:crosses val="autoZero"/>
        <c:auto val="1"/>
        <c:lblAlgn val="ctr"/>
        <c:lblOffset val="100"/>
      </c:catAx>
      <c:valAx>
        <c:axId val="108802432"/>
        <c:scaling>
          <c:orientation val="minMax"/>
        </c:scaling>
        <c:axPos val="b"/>
        <c:numFmt formatCode="General" sourceLinked="1"/>
        <c:tickLblPos val="nextTo"/>
        <c:crossAx val="17812544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1786575143712374E-2"/>
          <c:y val="0.29434922090560628"/>
          <c:w val="7.9285986469373376E-2"/>
          <c:h val="0.4540917617006725"/>
        </c:manualLayout>
      </c:layout>
    </c:legend>
    <c:plotVisOnly val="1"/>
    <c:dispBlanksAs val="zero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77732047166956"/>
          <c:y val="0"/>
          <c:w val="0.65802621049490329"/>
          <c:h val="0.679481095397579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64266933303707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14,1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95-41D4-9F69-75F0F9D169C3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DCE6F2"/>
                      </a:solidFill>
                    </a:defRPr>
                  </a:pPr>
                  <a:endParaRPr lang="ru-RU"/>
                </a:p>
              </c:txPr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Нефти,
млн тонн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95-41D4-9F69-75F0F9D169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93661815353851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15,4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95-41D4-9F69-75F0F9D16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DCE6F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Нефти,
млн тонн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95-41D4-9F69-75F0F9D169C3}"/>
            </c:ext>
          </c:extLst>
        </c:ser>
        <c:dLbls/>
        <c:gapWidth val="0"/>
        <c:axId val="181948416"/>
        <c:axId val="181949952"/>
      </c:barChart>
      <c:catAx>
        <c:axId val="181948416"/>
        <c:scaling>
          <c:orientation val="minMax"/>
        </c:scaling>
        <c:axPos val="l"/>
        <c:numFmt formatCode="General" sourceLinked="0"/>
        <c:tickLblPos val="high"/>
        <c:crossAx val="181949952"/>
        <c:crosses val="autoZero"/>
        <c:auto val="1"/>
        <c:lblAlgn val="ctr"/>
        <c:lblOffset val="100"/>
      </c:catAx>
      <c:valAx>
        <c:axId val="181949952"/>
        <c:scaling>
          <c:orientation val="minMax"/>
        </c:scaling>
        <c:axPos val="b"/>
        <c:numFmt formatCode="General" sourceLinked="1"/>
        <c:tickLblPos val="nextTo"/>
        <c:crossAx val="1819484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884733569014619E-2"/>
          <c:y val="0.30452979380732614"/>
          <c:w val="7.9285986469373362E-2"/>
          <c:h val="0.4540917617006725"/>
        </c:manualLayout>
      </c:layout>
    </c:legend>
    <c:plotVisOnly val="1"/>
    <c:dispBlanksAs val="zero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77732047166956"/>
          <c:y val="0"/>
          <c:w val="0.65802621049490329"/>
          <c:h val="0.679481095397579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64266933303707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36,7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FE-4405-BFA0-230AE1E1369F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DCE6F2"/>
                      </a:solidFill>
                    </a:defRPr>
                  </a:pPr>
                  <a:endParaRPr lang="ru-RU"/>
                </a:p>
              </c:txPr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Золота,
тонн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FE-4405-BFA0-230AE1E136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93661815353851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39,1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FE-4405-BFA0-230AE1E13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DCE6F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Золота,
тонн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DFE-4405-BFA0-230AE1E1369F}"/>
            </c:ext>
          </c:extLst>
        </c:ser>
        <c:dLbls/>
        <c:gapWidth val="0"/>
        <c:axId val="162178176"/>
        <c:axId val="162179712"/>
      </c:barChart>
      <c:catAx>
        <c:axId val="162178176"/>
        <c:scaling>
          <c:orientation val="minMax"/>
        </c:scaling>
        <c:axPos val="l"/>
        <c:numFmt formatCode="General" sourceLinked="0"/>
        <c:tickLblPos val="high"/>
        <c:crossAx val="162179712"/>
        <c:crosses val="autoZero"/>
        <c:auto val="1"/>
        <c:lblAlgn val="ctr"/>
        <c:lblOffset val="100"/>
      </c:catAx>
      <c:valAx>
        <c:axId val="162179712"/>
        <c:scaling>
          <c:orientation val="minMax"/>
        </c:scaling>
        <c:axPos val="b"/>
        <c:numFmt formatCode="General" sourceLinked="1"/>
        <c:tickLblPos val="nextTo"/>
        <c:crossAx val="1621781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884733569014619E-2"/>
          <c:y val="0.30452979380732614"/>
          <c:w val="7.9285986469373362E-2"/>
          <c:h val="0.4540917617006725"/>
        </c:manualLayout>
      </c:layout>
    </c:legend>
    <c:plotVisOnly val="1"/>
    <c:dispBlanksAs val="zero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77732047166956"/>
          <c:y val="0"/>
          <c:w val="0.65802621049490329"/>
          <c:h val="0.679481095397579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64266933303707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120,6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A9-44A4-AEAC-35B197A87B4B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DCE6F2"/>
                      </a:solidFill>
                    </a:defRPr>
                  </a:pPr>
                  <a:endParaRPr lang="ru-RU"/>
                </a:p>
              </c:txPr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Серебра,
тонн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A9-44A4-AEAC-35B197A87B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93661815353851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80.1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A9-44A4-AEAC-35B197A87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DCE6F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Серебра,
тонн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80.099999999999994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A9-44A4-AEAC-35B197A87B4B}"/>
            </c:ext>
          </c:extLst>
        </c:ser>
        <c:dLbls/>
        <c:gapWidth val="0"/>
        <c:axId val="187668736"/>
        <c:axId val="187691008"/>
      </c:barChart>
      <c:catAx>
        <c:axId val="187668736"/>
        <c:scaling>
          <c:orientation val="minMax"/>
        </c:scaling>
        <c:axPos val="l"/>
        <c:numFmt formatCode="General" sourceLinked="0"/>
        <c:tickLblPos val="high"/>
        <c:crossAx val="187691008"/>
        <c:crosses val="autoZero"/>
        <c:auto val="1"/>
        <c:lblAlgn val="ctr"/>
        <c:lblOffset val="100"/>
      </c:catAx>
      <c:valAx>
        <c:axId val="187691008"/>
        <c:scaling>
          <c:orientation val="minMax"/>
        </c:scaling>
        <c:axPos val="b"/>
        <c:numFmt formatCode="General" sourceLinked="1"/>
        <c:tickLblPos val="nextTo"/>
        <c:crossAx val="18766873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884733569014619E-2"/>
          <c:y val="0.27398807510216694"/>
          <c:w val="7.9285986469373362E-2"/>
          <c:h val="0.4540917617006725"/>
        </c:manualLayout>
      </c:layout>
    </c:legend>
    <c:plotVisOnly val="1"/>
    <c:dispBlanksAs val="zero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77732047166956"/>
          <c:y val="0"/>
          <c:w val="0.65802621049490329"/>
          <c:h val="0.679481095397579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64266933303707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34,3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B9-4E3F-AA08-7F37BDCD6A2C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DCE6F2"/>
                      </a:solidFill>
                    </a:defRPr>
                  </a:pPr>
                  <a:endParaRPr lang="ru-RU"/>
                </a:p>
              </c:txPr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Алмазов,
млн карат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34.300000000000004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B9-4E3F-AA08-7F37BDCD6A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93661815353851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28,7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B9-4E3F-AA08-7F37BDCD6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DCE6F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Алмазов,
млн карат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B9-4E3F-AA08-7F37BDCD6A2C}"/>
            </c:ext>
          </c:extLst>
        </c:ser>
        <c:dLbls/>
        <c:gapWidth val="0"/>
        <c:axId val="187772288"/>
        <c:axId val="187630720"/>
      </c:barChart>
      <c:catAx>
        <c:axId val="187772288"/>
        <c:scaling>
          <c:orientation val="minMax"/>
        </c:scaling>
        <c:axPos val="l"/>
        <c:numFmt formatCode="General" sourceLinked="0"/>
        <c:tickLblPos val="high"/>
        <c:crossAx val="187630720"/>
        <c:crosses val="autoZero"/>
        <c:auto val="1"/>
        <c:lblAlgn val="ctr"/>
        <c:lblOffset val="100"/>
      </c:catAx>
      <c:valAx>
        <c:axId val="187630720"/>
        <c:scaling>
          <c:orientation val="minMax"/>
        </c:scaling>
        <c:axPos val="b"/>
        <c:numFmt formatCode="General" sourceLinked="1"/>
        <c:tickLblPos val="nextTo"/>
        <c:crossAx val="1877722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884733569014619E-2"/>
          <c:y val="0.26380750220044696"/>
          <c:w val="7.9285986469373362E-2"/>
          <c:h val="0.4540917617006725"/>
        </c:manualLayout>
      </c:layout>
    </c:legend>
    <c:plotVisOnly val="1"/>
    <c:dispBlanksAs val="zero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77732047166956"/>
          <c:y val="0"/>
          <c:w val="0.65802621049490329"/>
          <c:h val="0.679481095397579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64266933303707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2,9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70-4A91-98A7-FC431656AF2F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rgbClr val="DCE6F2"/>
                      </a:solidFill>
                    </a:defRPr>
                  </a:pPr>
                  <a:endParaRPr lang="ru-RU"/>
                </a:p>
              </c:txPr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Природного
газа,
млрд м3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70-4A91-98A7-FC431656AF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-7.936618153538514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6,7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70-4A91-98A7-FC431656A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DCE6F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Природного
газа,
млрд м3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70-4A91-98A7-FC431656AF2F}"/>
            </c:ext>
          </c:extLst>
        </c:ser>
        <c:dLbls/>
        <c:gapWidth val="0"/>
        <c:axId val="187814656"/>
        <c:axId val="187816192"/>
      </c:barChart>
      <c:catAx>
        <c:axId val="187814656"/>
        <c:scaling>
          <c:orientation val="minMax"/>
        </c:scaling>
        <c:axPos val="l"/>
        <c:numFmt formatCode="General" sourceLinked="0"/>
        <c:tickLblPos val="high"/>
        <c:crossAx val="187816192"/>
        <c:crosses val="autoZero"/>
        <c:auto val="1"/>
        <c:lblAlgn val="ctr"/>
        <c:lblOffset val="100"/>
      </c:catAx>
      <c:valAx>
        <c:axId val="187816192"/>
        <c:scaling>
          <c:orientation val="minMax"/>
        </c:scaling>
        <c:axPos val="b"/>
        <c:numFmt formatCode="General" sourceLinked="1"/>
        <c:tickLblPos val="nextTo"/>
        <c:crossAx val="18781465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2.0884733569014619E-2"/>
          <c:y val="0.29434922090560628"/>
          <c:w val="7.9285986469373362E-2"/>
          <c:h val="0.4540917617006725"/>
        </c:manualLayout>
      </c:layout>
    </c:legend>
    <c:plotVisOnly val="1"/>
    <c:dispBlanksAs val="zero"/>
  </c:chart>
  <c:txPr>
    <a:bodyPr/>
    <a:lstStyle/>
    <a:p>
      <a:pPr>
        <a:defRPr sz="1600" b="1">
          <a:latin typeface="Century Gothic" panose="020B0502020202020204" pitchFamily="34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0.89798</cdr:x>
      <cdr:y>0.31496</cdr:y>
    </cdr:from>
    <cdr:to>
      <cdr:x>0.9737</cdr:x>
      <cdr:y>0.68504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12645683" y="392904"/>
          <a:ext cx="106631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B0F0"/>
              </a:solidFill>
              <a:latin typeface="Century Gothic" panose="020B0502020202020204" pitchFamily="34" charset="0"/>
            </a:rPr>
            <a:t>+4,6%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0.89823</cdr:x>
      <cdr:y>0.31496</cdr:y>
    </cdr:from>
    <cdr:to>
      <cdr:x>0.97395</cdr:x>
      <cdr:y>0.68504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12649201" y="392904"/>
          <a:ext cx="106631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B0F0"/>
              </a:solidFill>
              <a:latin typeface="Century Gothic" panose="020B0502020202020204" pitchFamily="34" charset="0"/>
            </a:rPr>
            <a:t>+9,2%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0.8975</cdr:x>
      <cdr:y>0.31496</cdr:y>
    </cdr:from>
    <cdr:to>
      <cdr:x>0.97322</cdr:x>
      <cdr:y>0.68504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12638845" y="392904"/>
          <a:ext cx="106631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B0F0"/>
              </a:solidFill>
              <a:latin typeface="Century Gothic" panose="020B0502020202020204" pitchFamily="34" charset="0"/>
            </a:rPr>
            <a:t>+6,5%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0.8975</cdr:x>
      <cdr:y>0.31496</cdr:y>
    </cdr:from>
    <cdr:to>
      <cdr:x>0.98164</cdr:x>
      <cdr:y>0.68504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12638861" y="392904"/>
          <a:ext cx="118494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B0F0"/>
              </a:solidFill>
              <a:latin typeface="Century Gothic" panose="020B0502020202020204" pitchFamily="34" charset="0"/>
            </a:rPr>
            <a:t>-33,6%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0.8975</cdr:x>
      <cdr:y>0.31496</cdr:y>
    </cdr:from>
    <cdr:to>
      <cdr:x>0.98164</cdr:x>
      <cdr:y>0.68504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12638861" y="392904"/>
          <a:ext cx="118494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B0F0"/>
              </a:solidFill>
              <a:latin typeface="Century Gothic" panose="020B0502020202020204" pitchFamily="34" charset="0"/>
            </a:rPr>
            <a:t>-16,3%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0.8975</cdr:x>
      <cdr:y>0.31496</cdr:y>
    </cdr:from>
    <cdr:to>
      <cdr:x>0.99781</cdr:x>
      <cdr:y>0.68504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12638861" y="392904"/>
          <a:ext cx="141256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rgbClr val="00B0F0"/>
              </a:solidFill>
              <a:latin typeface="Century Gothic" panose="020B0502020202020204" pitchFamily="34" charset="0"/>
            </a:rPr>
            <a:t>+131,0%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DDE9-0DEB-4BFF-9329-326E74E35892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C962-C66B-4431-BF98-2BB1E48EFB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1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8C962-C66B-4431-BF98-2BB1E48EFB9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00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066800" y="2057400"/>
            <a:ext cx="15703296" cy="2743200"/>
          </a:xfrm>
          <a:ln>
            <a:noFill/>
          </a:ln>
        </p:spPr>
        <p:txBody>
          <a:bodyPr vert="horz" tIns="0" rIns="326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10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1066800" y="4842804"/>
            <a:ext cx="15709392" cy="2628900"/>
          </a:xfrm>
        </p:spPr>
        <p:txBody>
          <a:bodyPr lIns="0" rIns="32657"/>
          <a:lstStyle>
            <a:lvl1pPr marL="0" marR="81642" indent="0" algn="r">
              <a:buNone/>
              <a:defRPr>
                <a:solidFill>
                  <a:schemeClr val="tx1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7A5A-D922-4C5A-BCAD-F67B2D6152B9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6D1B-E285-4C5B-9DEF-71A1B0A3C7D6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58800" y="1371602"/>
            <a:ext cx="4114800" cy="781764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371602"/>
            <a:ext cx="12039600" cy="781764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FCD0-A503-40E9-8CAD-94282A696C70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A644-AF8A-4321-ADFB-59AA2EA2CA2A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4" y="1975104"/>
            <a:ext cx="15544800" cy="204368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10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704" y="4056996"/>
            <a:ext cx="15544800" cy="2264568"/>
          </a:xfrm>
        </p:spPr>
        <p:txBody>
          <a:bodyPr lIns="81642" rIns="81642" anchor="t"/>
          <a:lstStyle>
            <a:lvl1pPr marL="0" indent="0">
              <a:buNone/>
              <a:defRPr sz="3900">
                <a:solidFill>
                  <a:schemeClr val="tx1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2200-DF0E-40AC-A126-42C02E33A228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96400" y="2880128"/>
            <a:ext cx="8077200" cy="6652260"/>
          </a:xfrm>
        </p:spPr>
        <p:txBody>
          <a:bodyPr/>
          <a:lstStyle>
            <a:lvl1pPr>
              <a:defRPr sz="46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CD549-D5A4-4558-A0E8-5C0759DB619E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</p:spPr>
        <p:txBody>
          <a:bodyPr tIns="81642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782872"/>
            <a:ext cx="8080376" cy="989028"/>
          </a:xfrm>
        </p:spPr>
        <p:txBody>
          <a:bodyPr lIns="81642" tIns="0" rIns="81642" bIns="0" anchor="ctr">
            <a:noAutofit/>
          </a:bodyPr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9290051" y="2789636"/>
            <a:ext cx="8083550" cy="982265"/>
          </a:xfrm>
        </p:spPr>
        <p:txBody>
          <a:bodyPr lIns="81642" tIns="0" rIns="81642" bIns="0" anchor="ctr"/>
          <a:lstStyle>
            <a:lvl1pPr marL="0" indent="0">
              <a:buNone/>
              <a:defRPr sz="4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914400" y="3771900"/>
            <a:ext cx="8080376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90051" y="3771900"/>
            <a:ext cx="8083550" cy="5768580"/>
          </a:xfrm>
        </p:spPr>
        <p:txBody>
          <a:bodyPr tIns="0"/>
          <a:lstStyle>
            <a:lvl1pPr>
              <a:defRPr sz="39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446CE-56EB-46DD-B200-82023DFAD26A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611600" cy="1714500"/>
          </a:xfrm>
        </p:spPr>
        <p:txBody>
          <a:bodyPr vert="horz" tIns="8164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8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58F1-0FD3-4088-96AA-06947F9BC651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4E85-BC15-462E-BE55-A603DAA66F69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71528"/>
            <a:ext cx="5486400" cy="17430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4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371600" y="2514600"/>
            <a:ext cx="5486400" cy="6858000"/>
          </a:xfrm>
        </p:spPr>
        <p:txBody>
          <a:bodyPr lIns="32657" rIns="32657"/>
          <a:lstStyle>
            <a:lvl1pPr marL="0" indent="0" algn="l">
              <a:buNone/>
              <a:defRPr sz="2500"/>
            </a:lvl1pPr>
            <a:lvl2pPr indent="0" algn="l">
              <a:buNone/>
              <a:defRPr sz="2100"/>
            </a:lvl2pPr>
            <a:lvl3pPr indent="0" algn="l">
              <a:buNone/>
              <a:defRPr sz="1800"/>
            </a:lvl3pPr>
            <a:lvl4pPr indent="0" algn="l">
              <a:buNone/>
              <a:defRPr sz="1600"/>
            </a:lvl4pPr>
            <a:lvl5pPr indent="0" algn="l">
              <a:buNone/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50100" y="2514600"/>
            <a:ext cx="10223500" cy="6858000"/>
          </a:xfrm>
        </p:spPr>
        <p:txBody>
          <a:bodyPr tIns="0"/>
          <a:lstStyle>
            <a:lvl1pPr>
              <a:defRPr sz="5000"/>
            </a:lvl1pPr>
            <a:lvl2pPr>
              <a:defRPr sz="4600"/>
            </a:lvl2pPr>
            <a:lvl3pPr>
              <a:defRPr sz="4300"/>
            </a:lvl3pPr>
            <a:lvl4pPr>
              <a:defRPr sz="36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9F43-E0CA-4273-BAF3-870CB11AEB93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6331506" y="1662115"/>
            <a:ext cx="10515600" cy="61722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6008268" y="8039654"/>
            <a:ext cx="310896" cy="23317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765495"/>
            <a:ext cx="4425696" cy="2373932"/>
          </a:xfrm>
        </p:spPr>
        <p:txBody>
          <a:bodyPr vert="horz" lIns="81642" tIns="81642" rIns="81642" bIns="81642" anchor="b"/>
          <a:lstStyle>
            <a:lvl1pPr algn="l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4243178"/>
            <a:ext cx="4419600" cy="3268980"/>
          </a:xfrm>
        </p:spPr>
        <p:txBody>
          <a:bodyPr lIns="114299" rIns="81642" bIns="81642" anchor="t"/>
          <a:lstStyle>
            <a:lvl1pPr marL="0" indent="0" algn="l">
              <a:spcBef>
                <a:spcPts val="446"/>
              </a:spcBef>
              <a:buFontTx/>
              <a:buNone/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C342-5D14-49BA-BD8A-DE2BAE7EA1DF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6154400" y="9534526"/>
            <a:ext cx="12192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6971586" y="1799275"/>
            <a:ext cx="9235440" cy="589788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9050" y="8724900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8763000" y="9329738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9050" y="-10716"/>
            <a:ext cx="18326100" cy="1562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8763000" y="-10715"/>
            <a:ext cx="9525000" cy="957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4400" y="1056132"/>
            <a:ext cx="16459200" cy="1714500"/>
          </a:xfrm>
          <a:prstGeom prst="rect">
            <a:avLst/>
          </a:prstGeom>
        </p:spPr>
        <p:txBody>
          <a:bodyPr vert="horz" lIns="0" tIns="81642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914400" y="2903220"/>
            <a:ext cx="16459200" cy="6583680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0C07AF-2CE2-4E24-8C35-DC0E7620E66C}" type="datetime1">
              <a:rPr lang="en-US" smtClean="0"/>
              <a:pPr/>
              <a:t>11/23/2020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334000" y="9534526"/>
            <a:ext cx="67056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Министерство промышленности и геологии Республики Саха (Якутия)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5849600" y="9534526"/>
            <a:ext cx="1524000" cy="5476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8034" y="303612"/>
            <a:ext cx="18361096" cy="973836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89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89853" indent="-48985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4086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indent="-44086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697" indent="-37555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551" indent="-37555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404" indent="-37555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973" indent="-32656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18826" indent="-326569" algn="l" rtl="0" eaLnBrk="1" latinLnBrk="0" hangingPunct="1">
        <a:spcBef>
          <a:spcPct val="20000"/>
        </a:spcBef>
        <a:buClr>
          <a:schemeClr val="tx2"/>
        </a:buClr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4408679" indent="-32656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hart" Target="../charts/chart3.xml"/><Relationship Id="rId5" Type="http://schemas.openxmlformats.org/officeDocument/2006/relationships/image" Target="../media/image7.png"/><Relationship Id="rId10" Type="http://schemas.openxmlformats.org/officeDocument/2006/relationships/chart" Target="../charts/chart2.xml"/><Relationship Id="rId4" Type="http://schemas.openxmlformats.org/officeDocument/2006/relationships/image" Target="../media/image6.png"/><Relationship Id="rId9" Type="http://schemas.openxmlformats.org/officeDocument/2006/relationships/chart" Target="../charts/chart1.xml"/><Relationship Id="rId1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858116" y="928658"/>
            <a:ext cx="2214578" cy="21897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00530" y="4357682"/>
            <a:ext cx="907011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4000" b="1" spc="175" dirty="0" smtClean="0">
                <a:solidFill>
                  <a:schemeClr val="accent1">
                    <a:lumMod val="75000"/>
                  </a:schemeClr>
                </a:solidFill>
                <a:latin typeface="Montserrat Semi-Bold Bold"/>
              </a:rPr>
              <a:t>РЕСПУБЛИКА САХА (ЯКУТИЯ)</a:t>
            </a:r>
            <a:endParaRPr lang="en-US" sz="4000" b="1" spc="175" dirty="0">
              <a:solidFill>
                <a:schemeClr val="accent1">
                  <a:lumMod val="75000"/>
                </a:schemeClr>
              </a:solidFill>
              <a:latin typeface="Montserrat Semi-Bold Bold"/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85952" y="7643830"/>
            <a:ext cx="13501782" cy="714380"/>
          </a:xfrm>
        </p:spPr>
        <p:txBody>
          <a:bodyPr/>
          <a:lstStyle/>
          <a:p>
            <a:pPr algn="ctr"/>
            <a:r>
              <a:rPr lang="ru-RU" sz="4000" b="1" spc="175" dirty="0" smtClean="0">
                <a:solidFill>
                  <a:schemeClr val="accent1">
                    <a:lumMod val="75000"/>
                  </a:schemeClr>
                </a:solidFill>
                <a:latin typeface="Montserrat Semi-Bold Bold"/>
              </a:rPr>
              <a:t>Министерство промышленности и геологии Республики Саха (Якутия)</a:t>
            </a:r>
            <a:endParaRPr lang="ru-RU" sz="4000" b="1" spc="175" dirty="0">
              <a:solidFill>
                <a:schemeClr val="accent1">
                  <a:lumMod val="75000"/>
                </a:schemeClr>
              </a:solidFill>
              <a:latin typeface="Montserrat Semi-Bol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0DBFCF4-ECE3-4B1B-8F99-700836B60B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80" t="25376" r="20270" b="54039"/>
          <a:stretch/>
        </p:blipFill>
        <p:spPr>
          <a:xfrm rot="16200000">
            <a:off x="-172828" y="172827"/>
            <a:ext cx="10287002" cy="9941343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2133600" y="486349"/>
            <a:ext cx="14345549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4900" dirty="0" smtClean="0">
                <a:solidFill>
                  <a:srgbClr val="05445E"/>
                </a:solidFill>
                <a:latin typeface="Montserrat Semi-Bold Bold"/>
              </a:rPr>
              <a:t>Промышленность Якутии - 2020</a:t>
            </a:r>
            <a:endParaRPr lang="en-US" sz="4900" dirty="0">
              <a:solidFill>
                <a:srgbClr val="05445E"/>
              </a:solidFill>
              <a:latin typeface="Montserrat Semi-Bold Bold"/>
            </a:endParaRPr>
          </a:p>
        </p:txBody>
      </p:sp>
      <p:pic>
        <p:nvPicPr>
          <p:cNvPr id="16" name="Picture 11" descr="ÐÐ°ÑÑÐ¸Ð½ÐºÐ¸ Ð¿Ð¾ Ð·Ð°Ð¿ÑÐ¾ÑÑ silver bar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614" y="7393738"/>
            <a:ext cx="1407398" cy="8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ÐÐ°ÑÑÐ¸Ð½ÐºÐ¸ Ð¿Ð¾ Ð·Ð°Ð¿ÑÐ¾ÑÑ Ð°Ð»Ð¼Ð°Ð·Ñ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970" y="8351827"/>
            <a:ext cx="1504801" cy="17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ÐÐ°ÑÑÐ¸Ð½ÐºÐ¸ Ð¿Ð¾ Ð·Ð°Ð¿ÑÐ¾ÑÑ Ð³Ð°Ð·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338" y="3085597"/>
            <a:ext cx="1885951" cy="10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ÐÐ°ÑÑÐ¸Ð½ÐºÐ¸ Ð¿Ð¾ Ð·Ð°Ð¿ÑÐ¾ÑÑ Ð·Ð¾Ð»Ð¾ÑÐ¾ ico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018" y="5847138"/>
            <a:ext cx="1169395" cy="11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9" descr="ÐÐ°ÑÑÐ¸Ð½ÐºÐ¸ Ð¿Ð¾ Ð·Ð°Ð¿ÑÐ¾ÑÑ ÑÐ³Ð¾Ð»Ñ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1500" y="4256544"/>
            <a:ext cx="1576359" cy="12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ÐÐ°ÑÑÐ¸Ð½ÐºÐ¸ Ð¿Ð¾ Ð·Ð°Ð¿ÑÐ¾ÑÑ oil tower p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3672" y="1583667"/>
            <a:ext cx="1169395" cy="116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3390221880"/>
              </p:ext>
            </p:extLst>
          </p:nvPr>
        </p:nvGraphicFramePr>
        <p:xfrm>
          <a:off x="3044482" y="4333530"/>
          <a:ext cx="14082296" cy="124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1304741293"/>
              </p:ext>
            </p:extLst>
          </p:nvPr>
        </p:nvGraphicFramePr>
        <p:xfrm>
          <a:off x="3044482" y="1608671"/>
          <a:ext cx="14082296" cy="124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1343151599"/>
              </p:ext>
            </p:extLst>
          </p:nvPr>
        </p:nvGraphicFramePr>
        <p:xfrm>
          <a:off x="3044482" y="5808099"/>
          <a:ext cx="14082296" cy="124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2483625070"/>
              </p:ext>
            </p:extLst>
          </p:nvPr>
        </p:nvGraphicFramePr>
        <p:xfrm>
          <a:off x="3044482" y="7209813"/>
          <a:ext cx="14082296" cy="124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1042295564"/>
              </p:ext>
            </p:extLst>
          </p:nvPr>
        </p:nvGraphicFramePr>
        <p:xfrm>
          <a:off x="3044482" y="8611527"/>
          <a:ext cx="14082296" cy="124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2652861279"/>
              </p:ext>
            </p:extLst>
          </p:nvPr>
        </p:nvGraphicFramePr>
        <p:xfrm>
          <a:off x="3044482" y="3057024"/>
          <a:ext cx="14082296" cy="124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5688" y="9898878"/>
            <a:ext cx="8354256" cy="357190"/>
          </a:xfrm>
        </p:spPr>
        <p:txBody>
          <a:bodyPr/>
          <a:lstStyle/>
          <a:p>
            <a:r>
              <a:rPr lang="ru-RU" sz="1600" smtClean="0"/>
              <a:t>Министерство промышленности и геологии Республики Саха (Якутия)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6548992" y="9534526"/>
            <a:ext cx="15240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6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edorovai\Desktop\Рисунок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9"/>
          <a:stretch/>
        </p:blipFill>
        <p:spPr bwMode="auto">
          <a:xfrm>
            <a:off x="5500662" y="679004"/>
            <a:ext cx="12073022" cy="94392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786046"/>
            <a:ext cx="63579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2 116 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месторождений, в т.ч.</a:t>
            </a:r>
          </a:p>
          <a:p>
            <a:pPr marL="914400" lvl="1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1 672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распределенном фонде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2 656 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действует лицензий, в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т.ч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marL="914400" lvl="1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988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участков недр местного значения</a:t>
            </a:r>
          </a:p>
          <a:p>
            <a:pPr marL="914400" lvl="1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679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сбор мамонтовой фауны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ru-RU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</a:t>
            </a:r>
            <a:r>
              <a:rPr lang="ru-RU" sz="2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,4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млрд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НДПИ, в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т.ч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914400" lvl="1" indent="-45720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0,25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млрд </a:t>
            </a:r>
            <a:r>
              <a:rPr lang="ru-RU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ОПИ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3561640" y="8111218"/>
            <a:ext cx="4295328" cy="1928826"/>
            <a:chOff x="3133980" y="1214410"/>
            <a:chExt cx="14734504" cy="5742516"/>
          </a:xfrm>
        </p:grpSpPr>
        <p:pic>
          <p:nvPicPr>
            <p:cNvPr id="1026" name="Picture 2" descr="C:\Users\Fedorovai\Desktop\два 2\карта\rus_agt_pol_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980" y="1214410"/>
              <a:ext cx="14734504" cy="5742516"/>
            </a:xfrm>
            <a:prstGeom prst="rect">
              <a:avLst/>
            </a:prstGeom>
            <a:noFill/>
          </p:spPr>
        </p:pic>
        <p:pic>
          <p:nvPicPr>
            <p:cNvPr id="12" name="Picture 4" descr="C:\Users\Fedorovai\Desktop\Рисунок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345359">
              <a:off x="11364969" y="2336308"/>
              <a:ext cx="4201526" cy="3150611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7639031" y="2479204"/>
            <a:ext cx="89938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62050" indent="-1162050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- вахтовых и  сезонных  поселков</a:t>
            </a:r>
          </a:p>
          <a:p>
            <a:pPr marL="1162050" indent="-1162050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недропользователей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&gt;300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- подрядный организаций</a:t>
            </a:r>
          </a:p>
          <a:p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30 000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человек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вахте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5688" y="9898878"/>
            <a:ext cx="8354256" cy="357190"/>
          </a:xfrm>
        </p:spPr>
        <p:txBody>
          <a:bodyPr/>
          <a:lstStyle/>
          <a:p>
            <a:r>
              <a:rPr lang="ru-RU" sz="1600" smtClean="0"/>
              <a:t>Министерство промышленности и геологии Республики Саха (Якутия)</a:t>
            </a:r>
            <a:endParaRPr lang="ru-RU" sz="1600" dirty="0"/>
          </a:p>
        </p:txBody>
      </p:sp>
      <p:sp>
        <p:nvSpPr>
          <p:cNvPr id="14" name="TextBox 4"/>
          <p:cNvSpPr txBox="1"/>
          <p:nvPr/>
        </p:nvSpPr>
        <p:spPr>
          <a:xfrm>
            <a:off x="2133600" y="174948"/>
            <a:ext cx="14345549" cy="722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ru-RU" sz="4900" dirty="0" smtClean="0">
                <a:solidFill>
                  <a:srgbClr val="05445E"/>
                </a:solidFill>
                <a:latin typeface="Montserrat Semi-Bold Bold"/>
              </a:rPr>
              <a:t>Якутия. Недропользование</a:t>
            </a:r>
            <a:endParaRPr lang="en-US" sz="4900" dirty="0">
              <a:solidFill>
                <a:srgbClr val="05445E"/>
              </a:solidFill>
              <a:latin typeface="Montserrat Semi-Bold Bold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6476984" y="9534526"/>
            <a:ext cx="15240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878" y="14670"/>
            <a:ext cx="171451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Направления и предложения </a:t>
            </a:r>
            <a:endParaRPr kumimoji="0" lang="ru-RU" sz="4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решению вопросов содержания вахтовых поселков</a:t>
            </a:r>
            <a:endParaRPr kumimoji="0" lang="ru-RU" sz="4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58" y="3000360"/>
            <a:ext cx="1643074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3600" dirty="0" smtClean="0"/>
              <a:t> Учет численности и налогов вахтовых работников на территории субъекта: сегодня граждане застрахованы на территории своей регистрации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3600" dirty="0"/>
              <a:t> При проживании </a:t>
            </a:r>
            <a:r>
              <a:rPr lang="en-US" sz="3600" dirty="0"/>
              <a:t>~ </a:t>
            </a:r>
            <a:r>
              <a:rPr lang="ru-RU" sz="3600" dirty="0"/>
              <a:t>0.5 календарного года на территории региона – работодатели налоги оплачиваются в родном регионе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3600" dirty="0" smtClean="0"/>
              <a:t>  Обеспечение </a:t>
            </a:r>
            <a:r>
              <a:rPr lang="ru-RU" sz="3600" dirty="0"/>
              <a:t>медицинскими услугами и </a:t>
            </a:r>
            <a:r>
              <a:rPr lang="ru-RU" sz="3600" dirty="0" smtClean="0"/>
              <a:t>медикаментами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3600" dirty="0" smtClean="0"/>
              <a:t> Определение </a:t>
            </a:r>
            <a:r>
              <a:rPr lang="ru-RU" sz="3600" dirty="0"/>
              <a:t>единого руководителя и зон ответственности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3600" dirty="0" smtClean="0"/>
              <a:t>  Развитие </a:t>
            </a:r>
            <a:r>
              <a:rPr lang="ru-RU" sz="3600" dirty="0"/>
              <a:t>сферы социальных услуг в базовом поселении в интересах </a:t>
            </a:r>
            <a:r>
              <a:rPr lang="ru-RU" sz="3600" dirty="0" smtClean="0"/>
              <a:t>вахтового персонала</a:t>
            </a:r>
          </a:p>
          <a:p>
            <a:pPr>
              <a:spcAft>
                <a:spcPts val="2400"/>
              </a:spcAft>
              <a:buFont typeface="Wingdings" pitchFamily="2" charset="2"/>
              <a:buChar char="Ø"/>
            </a:pPr>
            <a:r>
              <a:rPr lang="ru-RU" sz="3600" dirty="0" smtClean="0"/>
              <a:t> Опередить приоритет </a:t>
            </a:r>
            <a:r>
              <a:rPr lang="ru-RU" sz="3600" dirty="0" err="1"/>
              <a:t>внутрирегиональной</a:t>
            </a:r>
            <a:r>
              <a:rPr lang="ru-RU" sz="3600" dirty="0"/>
              <a:t> вахте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5688" y="9898878"/>
            <a:ext cx="8354256" cy="357190"/>
          </a:xfrm>
        </p:spPr>
        <p:txBody>
          <a:bodyPr/>
          <a:lstStyle/>
          <a:p>
            <a:r>
              <a:rPr lang="ru-RU" sz="1600" smtClean="0"/>
              <a:t>Министерство промышленности и геологии Республики Саха (Якутия)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6476984" y="9534526"/>
            <a:ext cx="15240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71455" y="4991100"/>
            <a:ext cx="13745089" cy="149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8000" dirty="0" err="1">
                <a:solidFill>
                  <a:srgbClr val="05445E"/>
                </a:solidFill>
                <a:latin typeface="Montserrat Semi-Bold Bold" panose="020B0604020202020204" charset="-52"/>
              </a:rPr>
              <a:t>Спасибо</a:t>
            </a:r>
            <a:r>
              <a:rPr lang="en-US" sz="8000" dirty="0">
                <a:solidFill>
                  <a:srgbClr val="05445E"/>
                </a:solidFill>
                <a:latin typeface="Montserrat Semi-Bold Bold" panose="020B0604020202020204" charset="-52"/>
              </a:rPr>
              <a:t> </a:t>
            </a:r>
            <a:r>
              <a:rPr lang="en-US" sz="8000" dirty="0" err="1">
                <a:solidFill>
                  <a:srgbClr val="05445E"/>
                </a:solidFill>
                <a:latin typeface="Montserrat Semi-Bold Bold" panose="020B0604020202020204" charset="-52"/>
              </a:rPr>
              <a:t>за</a:t>
            </a:r>
            <a:r>
              <a:rPr lang="en-US" sz="8000" dirty="0">
                <a:solidFill>
                  <a:srgbClr val="05445E"/>
                </a:solidFill>
                <a:latin typeface="Montserrat Semi-Bold Bold" panose="020B0604020202020204" charset="-52"/>
              </a:rPr>
              <a:t> </a:t>
            </a:r>
            <a:r>
              <a:rPr lang="en-US" sz="8000" dirty="0" err="1">
                <a:solidFill>
                  <a:srgbClr val="05445E"/>
                </a:solidFill>
                <a:latin typeface="Montserrat Semi-Bold Bold" panose="020B0604020202020204" charset="-52"/>
              </a:rPr>
              <a:t>внимание</a:t>
            </a:r>
            <a:r>
              <a:rPr lang="en-US" sz="8000" dirty="0">
                <a:solidFill>
                  <a:srgbClr val="05445E"/>
                </a:solidFill>
                <a:latin typeface="Montserrat Semi-Bold Bold" panose="020B0604020202020204" charset="-52"/>
              </a:rPr>
              <a:t>!</a:t>
            </a: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5688" y="9715532"/>
            <a:ext cx="7704549" cy="357190"/>
          </a:xfrm>
        </p:spPr>
        <p:txBody>
          <a:bodyPr/>
          <a:lstStyle/>
          <a:p>
            <a:r>
              <a:rPr lang="ru-RU" sz="1600" dirty="0" smtClean="0"/>
              <a:t>Министерство промышленности и геологии Республики Саха (Якутия)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3474</TotalTime>
  <Words>242</Words>
  <Application>Microsoft Office PowerPoint</Application>
  <PresentationFormat>Произвольный</PresentationFormat>
  <Paragraphs>62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Montserrat Semi-Bold Bold</vt:lpstr>
      <vt:lpstr>Century Gothic</vt:lpstr>
      <vt:lpstr>Constantia</vt:lpstr>
      <vt:lpstr>Tahoma</vt:lpstr>
      <vt:lpstr>Wingdings</vt:lpstr>
      <vt:lpstr>Times New Roman</vt:lpstr>
      <vt:lpstr>Calibri</vt:lpstr>
      <vt:lpstr>Wingdings 2</vt:lpstr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Наитие Скалистый Берег Широкоформатная Презентация</dc:title>
  <dc:creator>MATE</dc:creator>
  <cp:lastModifiedBy>Elena</cp:lastModifiedBy>
  <cp:revision>178</cp:revision>
  <dcterms:created xsi:type="dcterms:W3CDTF">2006-08-16T00:00:00Z</dcterms:created>
  <dcterms:modified xsi:type="dcterms:W3CDTF">2020-11-23T12:05:23Z</dcterms:modified>
  <dc:identifier>DAENFwaoAOI</dc:identifier>
</cp:coreProperties>
</file>